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5"/>
  </p:handoutMasterIdLst>
  <p:sldIdLst>
    <p:sldId id="257" r:id="rId2"/>
    <p:sldId id="258" r:id="rId3"/>
    <p:sldId id="284" r:id="rId4"/>
    <p:sldId id="261" r:id="rId5"/>
    <p:sldId id="286" r:id="rId6"/>
    <p:sldId id="287" r:id="rId7"/>
    <p:sldId id="263" r:id="rId8"/>
    <p:sldId id="288" r:id="rId9"/>
    <p:sldId id="289" r:id="rId10"/>
    <p:sldId id="292" r:id="rId11"/>
    <p:sldId id="290" r:id="rId12"/>
    <p:sldId id="291" r:id="rId13"/>
    <p:sldId id="283" r:id="rId14"/>
  </p:sldIdLst>
  <p:sldSz cx="12192000" cy="6858000"/>
  <p:notesSz cx="6858000" cy="9144000"/>
  <p:embeddedFontLst>
    <p:embeddedFont>
      <p:font typeface="Arial Unicode MS" panose="020B0604020202020204" pitchFamily="34" charset="-122"/>
      <p:regular r:id="rId16"/>
    </p:embeddedFont>
    <p:embeddedFont>
      <p:font typeface="MS UI Gothic" panose="020B0600070205080204" pitchFamily="34" charset="-128"/>
      <p:regular r:id="rId17"/>
    </p:embeddedFont>
    <p:embeddedFont>
      <p:font typeface="方正清刻本悦宋简体" panose="02000000000000000000" pitchFamily="2" charset="-122"/>
      <p:regular r:id="rId18"/>
    </p:embeddedFont>
    <p:embeddedFont>
      <p:font typeface="Microsoft YaHei UI" panose="020B0503020204020204" pitchFamily="34" charset="-122"/>
      <p:regular r:id="rId19"/>
      <p:bold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egoe UI Black" panose="020B0604020202020204" charset="0"/>
      <p:bold r:id="rId27"/>
    </p:embeddedFont>
    <p:embeddedFont>
      <p:font typeface="Bauhaus 93" panose="04030905020B02020C02" pitchFamily="82" charset="0"/>
      <p:regular r:id="rId28"/>
    </p:embeddedFont>
    <p:embeddedFont>
      <p:font typeface="Microsoft JhengHei UI" panose="020B0604030504040204" pitchFamily="34" charset="-120"/>
      <p:regular r:id="rId29"/>
      <p:bold r:id="rId30"/>
    </p:embeddedFont>
    <p:embeddedFont>
      <p:font typeface="Microsoft JhengHei" panose="020B0604030504040204" pitchFamily="34" charset="-120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黑体" panose="02010609060101010101" pitchFamily="49" charset="-122"/>
      <p:regular r:id="rId35"/>
    </p:embeddedFont>
    <p:embeddedFont>
      <p:font typeface="Microsoft YaHei UI Light" panose="02010600030101010101" charset="-122"/>
      <p:regular r:id="rId36"/>
    </p:embeddedFont>
    <p:embeddedFont>
      <p:font typeface="Microsoft JhengHei Light" panose="020B0604020202020204" charset="-12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757"/>
    <a:srgbClr val="FFC617"/>
    <a:srgbClr val="767171"/>
    <a:srgbClr val="A77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6" autoAdjust="0"/>
    <p:restoredTop sz="95488" autoAdjust="0"/>
  </p:normalViewPr>
  <p:slideViewPr>
    <p:cSldViewPr snapToGrid="0">
      <p:cViewPr varScale="1">
        <p:scale>
          <a:sx n="93" d="100"/>
          <a:sy n="93" d="100"/>
        </p:scale>
        <p:origin x="228" y="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5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BF60F-DB20-4AA6-B67E-B52DC4BDFADF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224EF-7E49-4EAF-9592-348E5DBA9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94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405890" y="4560570"/>
            <a:ext cx="1457686" cy="140589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3398520" y="4560570"/>
            <a:ext cx="1457686" cy="140589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5391150" y="4531995"/>
            <a:ext cx="1457686" cy="140589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7383780" y="4560570"/>
            <a:ext cx="1457686" cy="140589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7"/>
          </p:nvPr>
        </p:nvSpPr>
        <p:spPr>
          <a:xfrm>
            <a:off x="9376410" y="4531995"/>
            <a:ext cx="1457686" cy="140589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5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4481298" y="1642014"/>
            <a:ext cx="3196765" cy="3179079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等腰三角形 13"/>
          <p:cNvSpPr/>
          <p:nvPr userDrawn="1"/>
        </p:nvSpPr>
        <p:spPr>
          <a:xfrm>
            <a:off x="2758789" y="3137630"/>
            <a:ext cx="695611" cy="599665"/>
          </a:xfrm>
          <a:prstGeom prst="triangle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 userDrawn="1"/>
        </p:nvSpPr>
        <p:spPr>
          <a:xfrm>
            <a:off x="3669286" y="2751398"/>
            <a:ext cx="506730" cy="436836"/>
          </a:xfrm>
          <a:prstGeom prst="triangle">
            <a:avLst/>
          </a:prstGeom>
          <a:solidFill>
            <a:srgbClr val="709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 userDrawn="1"/>
        </p:nvSpPr>
        <p:spPr>
          <a:xfrm>
            <a:off x="3362234" y="3313969"/>
            <a:ext cx="386379" cy="333085"/>
          </a:xfrm>
          <a:prstGeom prst="triangle">
            <a:avLst/>
          </a:prstGeom>
          <a:solidFill>
            <a:srgbClr val="FFC6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等腰三角形 16"/>
          <p:cNvSpPr/>
          <p:nvPr userDrawn="1"/>
        </p:nvSpPr>
        <p:spPr>
          <a:xfrm>
            <a:off x="2386331" y="3072650"/>
            <a:ext cx="368658" cy="317809"/>
          </a:xfrm>
          <a:prstGeom prst="triangle">
            <a:avLst/>
          </a:prstGeom>
          <a:solidFill>
            <a:srgbClr val="709656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 userDrawn="1"/>
        </p:nvSpPr>
        <p:spPr>
          <a:xfrm>
            <a:off x="3761003" y="3513977"/>
            <a:ext cx="460605" cy="397074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等腰三角形 18"/>
          <p:cNvSpPr/>
          <p:nvPr userDrawn="1"/>
        </p:nvSpPr>
        <p:spPr>
          <a:xfrm>
            <a:off x="8239036" y="3205475"/>
            <a:ext cx="810260" cy="698500"/>
          </a:xfrm>
          <a:prstGeom prst="triangle">
            <a:avLst/>
          </a:prstGeom>
          <a:solidFill>
            <a:srgbClr val="FFC617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等腰三角形 19"/>
          <p:cNvSpPr/>
          <p:nvPr userDrawn="1"/>
        </p:nvSpPr>
        <p:spPr>
          <a:xfrm>
            <a:off x="8792114" y="3331224"/>
            <a:ext cx="312305" cy="269229"/>
          </a:xfrm>
          <a:prstGeom prst="triangle">
            <a:avLst/>
          </a:prstGeom>
          <a:solidFill>
            <a:srgbClr val="5959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等腰三角形 20"/>
          <p:cNvSpPr/>
          <p:nvPr userDrawn="1"/>
        </p:nvSpPr>
        <p:spPr>
          <a:xfrm>
            <a:off x="9408778" y="3071279"/>
            <a:ext cx="434594" cy="374650"/>
          </a:xfrm>
          <a:prstGeom prst="triangle">
            <a:avLst/>
          </a:prstGeom>
          <a:solidFill>
            <a:srgbClr val="70965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等腰三角形 21"/>
          <p:cNvSpPr/>
          <p:nvPr userDrawn="1"/>
        </p:nvSpPr>
        <p:spPr>
          <a:xfrm>
            <a:off x="7990114" y="3038621"/>
            <a:ext cx="368658" cy="317809"/>
          </a:xfrm>
          <a:prstGeom prst="triangle">
            <a:avLst/>
          </a:prstGeom>
          <a:solidFill>
            <a:srgbClr val="A77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等腰三角形 22"/>
          <p:cNvSpPr/>
          <p:nvPr userDrawn="1"/>
        </p:nvSpPr>
        <p:spPr>
          <a:xfrm>
            <a:off x="8524380" y="2761540"/>
            <a:ext cx="291952" cy="251683"/>
          </a:xfrm>
          <a:prstGeom prst="triangle">
            <a:avLst/>
          </a:prstGeom>
          <a:solidFill>
            <a:srgbClr val="76717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等腰三角形 23"/>
          <p:cNvSpPr/>
          <p:nvPr userDrawn="1"/>
        </p:nvSpPr>
        <p:spPr>
          <a:xfrm>
            <a:off x="9237802" y="3574484"/>
            <a:ext cx="209360" cy="180483"/>
          </a:xfrm>
          <a:prstGeom prst="triangle">
            <a:avLst/>
          </a:prstGeom>
          <a:solidFill>
            <a:srgbClr val="A77452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 userDrawn="1"/>
        </p:nvSpPr>
        <p:spPr>
          <a:xfrm flipH="1">
            <a:off x="3261783" y="3072649"/>
            <a:ext cx="192617" cy="186201"/>
          </a:xfrm>
          <a:prstGeom prst="triangle">
            <a:avLst/>
          </a:prstGeom>
          <a:solidFill>
            <a:srgbClr val="595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907145" y="2134280"/>
            <a:ext cx="3098800" cy="18571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4542974" y="2134280"/>
            <a:ext cx="3098800" cy="18571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8178803" y="2134280"/>
            <a:ext cx="3098800" cy="185714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320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E617-1852-4039-8A41-B4FBB6EED32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81DC2-33FF-4022-91B5-C13EC2E37E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2322021" y="0"/>
            <a:ext cx="413057" cy="413057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2322021" y="575085"/>
            <a:ext cx="413057" cy="398582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2322021" y="1135695"/>
            <a:ext cx="413057" cy="39244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2322021" y="1690166"/>
            <a:ext cx="413057" cy="41305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" y="0"/>
            <a:ext cx="12192000" cy="7239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94563" y="1605509"/>
            <a:ext cx="52024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spc="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Segoe UI Black" panose="020B0A02040204020203" pitchFamily="34" charset="0"/>
              </a:rPr>
              <a:t>父与女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28910" y="3508782"/>
            <a:ext cx="313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Minigame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 形 13"/>
          <p:cNvSpPr/>
          <p:nvPr/>
        </p:nvSpPr>
        <p:spPr>
          <a:xfrm flipV="1">
            <a:off x="2493203" y="1287614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19757"/>
              </a:solidFill>
            </a:endParaRPr>
          </a:p>
        </p:txBody>
      </p:sp>
      <p:sp>
        <p:nvSpPr>
          <p:cNvPr id="16" name="L 形 13"/>
          <p:cNvSpPr/>
          <p:nvPr/>
        </p:nvSpPr>
        <p:spPr>
          <a:xfrm flipH="1">
            <a:off x="9098355" y="4273021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L 形 13"/>
          <p:cNvSpPr/>
          <p:nvPr/>
        </p:nvSpPr>
        <p:spPr>
          <a:xfrm>
            <a:off x="2493203" y="4255265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8" name="L 形 13"/>
          <p:cNvSpPr/>
          <p:nvPr/>
        </p:nvSpPr>
        <p:spPr>
          <a:xfrm flipH="1" flipV="1">
            <a:off x="9098356" y="1287614"/>
            <a:ext cx="600051" cy="597360"/>
          </a:xfrm>
          <a:custGeom>
            <a:avLst/>
            <a:gdLst>
              <a:gd name="connsiteX0" fmla="*/ 0 w 2819400"/>
              <a:gd name="connsiteY0" fmla="*/ 0 h 2819400"/>
              <a:gd name="connsiteX1" fmla="*/ 1409700 w 2819400"/>
              <a:gd name="connsiteY1" fmla="*/ 0 h 2819400"/>
              <a:gd name="connsiteX2" fmla="*/ 1409700 w 2819400"/>
              <a:gd name="connsiteY2" fmla="*/ 1409700 h 2819400"/>
              <a:gd name="connsiteX3" fmla="*/ 2819400 w 2819400"/>
              <a:gd name="connsiteY3" fmla="*/ 1409700 h 2819400"/>
              <a:gd name="connsiteX4" fmla="*/ 2819400 w 2819400"/>
              <a:gd name="connsiteY4" fmla="*/ 2819400 h 2819400"/>
              <a:gd name="connsiteX5" fmla="*/ 0 w 2819400"/>
              <a:gd name="connsiteY5" fmla="*/ 2819400 h 2819400"/>
              <a:gd name="connsiteX6" fmla="*/ 0 w 2819400"/>
              <a:gd name="connsiteY6" fmla="*/ 0 h 2819400"/>
              <a:gd name="connsiteX0-1" fmla="*/ 0 w 2819400"/>
              <a:gd name="connsiteY0-2" fmla="*/ 0 h 2819400"/>
              <a:gd name="connsiteX1-3" fmla="*/ 723900 w 2819400"/>
              <a:gd name="connsiteY1-4" fmla="*/ 12700 h 2819400"/>
              <a:gd name="connsiteX2-5" fmla="*/ 1409700 w 2819400"/>
              <a:gd name="connsiteY2-6" fmla="*/ 1409700 h 2819400"/>
              <a:gd name="connsiteX3-7" fmla="*/ 2819400 w 2819400"/>
              <a:gd name="connsiteY3-8" fmla="*/ 1409700 h 2819400"/>
              <a:gd name="connsiteX4-9" fmla="*/ 2819400 w 2819400"/>
              <a:gd name="connsiteY4-10" fmla="*/ 2819400 h 2819400"/>
              <a:gd name="connsiteX5-11" fmla="*/ 0 w 2819400"/>
              <a:gd name="connsiteY5-12" fmla="*/ 2819400 h 2819400"/>
              <a:gd name="connsiteX6-13" fmla="*/ 0 w 2819400"/>
              <a:gd name="connsiteY6-14" fmla="*/ 0 h 2819400"/>
              <a:gd name="connsiteX0-15" fmla="*/ 0 w 2819400"/>
              <a:gd name="connsiteY0-16" fmla="*/ 0 h 2819400"/>
              <a:gd name="connsiteX1-17" fmla="*/ 723900 w 2819400"/>
              <a:gd name="connsiteY1-18" fmla="*/ 12700 h 2819400"/>
              <a:gd name="connsiteX2-19" fmla="*/ 723900 w 2819400"/>
              <a:gd name="connsiteY2-20" fmla="*/ 2146300 h 2819400"/>
              <a:gd name="connsiteX3-21" fmla="*/ 2819400 w 2819400"/>
              <a:gd name="connsiteY3-22" fmla="*/ 1409700 h 2819400"/>
              <a:gd name="connsiteX4-23" fmla="*/ 2819400 w 2819400"/>
              <a:gd name="connsiteY4-24" fmla="*/ 2819400 h 2819400"/>
              <a:gd name="connsiteX5-25" fmla="*/ 0 w 2819400"/>
              <a:gd name="connsiteY5-26" fmla="*/ 2819400 h 2819400"/>
              <a:gd name="connsiteX6-27" fmla="*/ 0 w 2819400"/>
              <a:gd name="connsiteY6-28" fmla="*/ 0 h 2819400"/>
              <a:gd name="connsiteX0-29" fmla="*/ 0 w 2832100"/>
              <a:gd name="connsiteY0-30" fmla="*/ 0 h 2819400"/>
              <a:gd name="connsiteX1-31" fmla="*/ 723900 w 2832100"/>
              <a:gd name="connsiteY1-32" fmla="*/ 12700 h 2819400"/>
              <a:gd name="connsiteX2-33" fmla="*/ 723900 w 2832100"/>
              <a:gd name="connsiteY2-34" fmla="*/ 2146300 h 2819400"/>
              <a:gd name="connsiteX3-35" fmla="*/ 2832100 w 2832100"/>
              <a:gd name="connsiteY3-36" fmla="*/ 2146300 h 2819400"/>
              <a:gd name="connsiteX4-37" fmla="*/ 2819400 w 2832100"/>
              <a:gd name="connsiteY4-38" fmla="*/ 2819400 h 2819400"/>
              <a:gd name="connsiteX5-39" fmla="*/ 0 w 2832100"/>
              <a:gd name="connsiteY5-40" fmla="*/ 2819400 h 2819400"/>
              <a:gd name="connsiteX6-41" fmla="*/ 0 w 2832100"/>
              <a:gd name="connsiteY6-42" fmla="*/ 0 h 2819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832100" h="2819400">
                <a:moveTo>
                  <a:pt x="0" y="0"/>
                </a:moveTo>
                <a:lnTo>
                  <a:pt x="723900" y="12700"/>
                </a:lnTo>
                <a:lnTo>
                  <a:pt x="723900" y="2146300"/>
                </a:lnTo>
                <a:lnTo>
                  <a:pt x="2832100" y="2146300"/>
                </a:lnTo>
                <a:lnTo>
                  <a:pt x="2819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99398" y="4134521"/>
            <a:ext cx="3462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夏一菲   冯振   肖滨   李鑫   李尚文   毛克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67495" y="2198519"/>
            <a:ext cx="1065849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</a:t>
            </a:r>
            <a:endParaRPr lang="en-US" altLang="zh-CN" sz="2500" b="1" dirty="0" smtClean="0">
              <a:solidFill>
                <a:srgbClr val="719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5516" y="2189602"/>
            <a:ext cx="932393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500" b="1" dirty="0" smtClean="0">
              <a:solidFill>
                <a:srgbClr val="719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91049" y="2307691"/>
            <a:ext cx="8568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5838" y="263862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02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2791" y="559799"/>
            <a:ext cx="2849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小组分工</a:t>
            </a:r>
            <a:endParaRPr lang="zh-CN" altLang="en-US" sz="3500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4" y="3051425"/>
            <a:ext cx="1381175" cy="293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57" y="3065587"/>
            <a:ext cx="2567255" cy="148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82" y="4729187"/>
            <a:ext cx="1408060" cy="148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771" y="2979163"/>
            <a:ext cx="3171885" cy="2106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651" y="2979163"/>
            <a:ext cx="2503258" cy="1984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651" y="4963685"/>
            <a:ext cx="2546097" cy="1368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579" y="5085708"/>
            <a:ext cx="2312074" cy="1273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76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6" r="22416"/>
          <a:stretch>
            <a:fillRect/>
          </a:stretch>
        </p:blipFill>
        <p:spPr/>
      </p:pic>
      <p:sp>
        <p:nvSpPr>
          <p:cNvPr id="4" name="文本框 3"/>
          <p:cNvSpPr txBox="1"/>
          <p:nvPr/>
        </p:nvSpPr>
        <p:spPr>
          <a:xfrm>
            <a:off x="4330712" y="2258722"/>
            <a:ext cx="3497936" cy="194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游戏试玩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49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r="21084"/>
          <a:stretch>
            <a:fillRect/>
          </a:stretch>
        </p:blipFill>
        <p:spPr/>
      </p:pic>
      <p:sp>
        <p:nvSpPr>
          <p:cNvPr id="4" name="文本框 3"/>
          <p:cNvSpPr txBox="1"/>
          <p:nvPr/>
        </p:nvSpPr>
        <p:spPr>
          <a:xfrm>
            <a:off x="4513951" y="2142042"/>
            <a:ext cx="32802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</a:p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7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3528"/>
            <a:ext cx="12192000" cy="450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4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543" y="3267431"/>
            <a:ext cx="1854864" cy="2407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15"/>
          <a:stretch/>
        </p:blipFill>
        <p:spPr>
          <a:xfrm>
            <a:off x="4286250" y="631403"/>
            <a:ext cx="3619500" cy="176160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059" y="2451299"/>
            <a:ext cx="6197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b="1" spc="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THANKS</a:t>
            </a:r>
            <a:endParaRPr lang="zh-CN" altLang="en-US" sz="10000" b="1" spc="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1"/>
          <a:stretch/>
        </p:blipFill>
        <p:spPr>
          <a:xfrm>
            <a:off x="0" y="0"/>
            <a:ext cx="4252404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99942" y="2852519"/>
            <a:ext cx="254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C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CONTENTS</a:t>
            </a:r>
            <a:endParaRPr lang="zh-CN" altLang="en-US" sz="4000" b="1" dirty="0">
              <a:solidFill>
                <a:srgbClr val="FFC00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5426" y="3391963"/>
            <a:ext cx="185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C000"/>
                </a:solidFill>
                <a:ea typeface="MS UI Gothic" panose="020B0600070205080204" pitchFamily="34" charset="-128"/>
              </a:rPr>
              <a:t>This Is A List</a:t>
            </a:r>
            <a:endParaRPr lang="zh-CN" altLang="en-US" b="1" dirty="0">
              <a:solidFill>
                <a:srgbClr val="FFC000"/>
              </a:solidFill>
              <a:ea typeface="MS UI Gothic" panose="020B0600070205080204" pitchFamily="34" charset="-128"/>
            </a:endParaRPr>
          </a:p>
        </p:txBody>
      </p:sp>
      <p:sp>
        <p:nvSpPr>
          <p:cNvPr id="17" name="直角三角形 16"/>
          <p:cNvSpPr/>
          <p:nvPr/>
        </p:nvSpPr>
        <p:spPr>
          <a:xfrm flipH="1">
            <a:off x="3168902" y="3610990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flipV="1">
            <a:off x="862255" y="2820769"/>
            <a:ext cx="254000" cy="254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716810" y="1168400"/>
            <a:ext cx="787400" cy="787400"/>
          </a:xfrm>
          <a:prstGeom prst="ellipse">
            <a:avLst/>
          </a:prstGeom>
          <a:solidFill>
            <a:schemeClr val="accent6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81899" y="1242108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1546" y="1168400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10598" y="1655465"/>
            <a:ext cx="2882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Introduction to the game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16810" y="2408995"/>
            <a:ext cx="787400" cy="759806"/>
          </a:xfrm>
          <a:prstGeom prst="ellipse">
            <a:avLst/>
          </a:prstGeom>
          <a:solidFill>
            <a:srgbClr val="FFC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2847" y="2481653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91546" y="2437928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10598" y="2907924"/>
            <a:ext cx="3053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Assignments of our team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16810" y="3649590"/>
            <a:ext cx="787400" cy="748102"/>
          </a:xfrm>
          <a:prstGeom prst="ellipse">
            <a:avLst/>
          </a:prstGeom>
          <a:solidFill>
            <a:schemeClr val="accent2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67610" y="3716604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91546" y="3690795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游戏试玩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10599" y="4153552"/>
            <a:ext cx="2247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Have a try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16810" y="4902200"/>
            <a:ext cx="787400" cy="7874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7610" y="4972734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91546" y="4890185"/>
            <a:ext cx="405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评委提问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10598" y="5377250"/>
            <a:ext cx="2767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Questions and answers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76"/>
          <a:stretch/>
        </p:blipFill>
        <p:spPr>
          <a:xfrm>
            <a:off x="-8878" y="7353"/>
            <a:ext cx="4270159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6" y="3649590"/>
            <a:ext cx="1922699" cy="202389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0" y="5265428"/>
            <a:ext cx="1034930" cy="40805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07" y="5274722"/>
            <a:ext cx="166151" cy="39876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93" y="5366776"/>
            <a:ext cx="215216" cy="32282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5266716"/>
            <a:ext cx="1053420" cy="3968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5" t="5497" r="21704" b="769"/>
          <a:stretch/>
        </p:blipFill>
        <p:spPr/>
      </p:pic>
      <p:sp>
        <p:nvSpPr>
          <p:cNvPr id="4" name="文本框 3"/>
          <p:cNvSpPr txBox="1"/>
          <p:nvPr/>
        </p:nvSpPr>
        <p:spPr>
          <a:xfrm>
            <a:off x="4601035" y="2142042"/>
            <a:ext cx="3048000" cy="201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</a:p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9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651" r="46420" b="99329"/>
          <a:stretch>
            <a:fillRect/>
          </a:stretch>
        </p:blipFill>
        <p:spPr>
          <a:xfrm>
            <a:off x="2783112" y="2033718"/>
            <a:ext cx="88900" cy="797"/>
          </a:xfrm>
          <a:custGeom>
            <a:avLst/>
            <a:gdLst>
              <a:gd name="connsiteX0" fmla="*/ 0 w 88900"/>
              <a:gd name="connsiteY0" fmla="*/ 0 h 797"/>
              <a:gd name="connsiteX1" fmla="*/ 88900 w 88900"/>
              <a:gd name="connsiteY1" fmla="*/ 0 h 797"/>
              <a:gd name="connsiteX2" fmla="*/ 88900 w 88900"/>
              <a:gd name="connsiteY2" fmla="*/ 797 h 797"/>
              <a:gd name="connsiteX3" fmla="*/ 0 w 88900"/>
              <a:gd name="connsiteY3" fmla="*/ 797 h 797"/>
              <a:gd name="connsiteX4" fmla="*/ 0 w 88900"/>
              <a:gd name="connsiteY4" fmla="*/ 0 h 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797">
                <a:moveTo>
                  <a:pt x="0" y="0"/>
                </a:moveTo>
                <a:lnTo>
                  <a:pt x="88900" y="0"/>
                </a:lnTo>
                <a:lnTo>
                  <a:pt x="88900" y="797"/>
                </a:lnTo>
                <a:lnTo>
                  <a:pt x="0" y="79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2" t="100001" r="46420" b="-929"/>
          <a:stretch>
            <a:fillRect/>
          </a:stretch>
        </p:blipFill>
        <p:spPr>
          <a:xfrm>
            <a:off x="2783112" y="5978727"/>
            <a:ext cx="88900" cy="36838"/>
          </a:xfrm>
          <a:custGeom>
            <a:avLst/>
            <a:gdLst>
              <a:gd name="connsiteX0" fmla="*/ 0 w 88900"/>
              <a:gd name="connsiteY0" fmla="*/ 0 h 36838"/>
              <a:gd name="connsiteX1" fmla="*/ 88900 w 88900"/>
              <a:gd name="connsiteY1" fmla="*/ 0 h 36838"/>
              <a:gd name="connsiteX2" fmla="*/ 88900 w 88900"/>
              <a:gd name="connsiteY2" fmla="*/ 36838 h 36838"/>
              <a:gd name="connsiteX3" fmla="*/ 0 w 88900"/>
              <a:gd name="connsiteY3" fmla="*/ 36838 h 36838"/>
              <a:gd name="connsiteX4" fmla="*/ 0 w 88900"/>
              <a:gd name="connsiteY4" fmla="*/ 0 h 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36838">
                <a:moveTo>
                  <a:pt x="0" y="0"/>
                </a:moveTo>
                <a:lnTo>
                  <a:pt x="88900" y="0"/>
                </a:lnTo>
                <a:lnTo>
                  <a:pt x="88900" y="36838"/>
                </a:lnTo>
                <a:lnTo>
                  <a:pt x="0" y="3683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965838" y="263862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719757"/>
                </a:solidFill>
                <a:latin typeface="Bauhaus 93" panose="04030905020B02020C02" pitchFamily="82" charset="0"/>
              </a:rPr>
              <a:t>01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2791" y="559799"/>
            <a:ext cx="2849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游戏定性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03397" y="2529943"/>
            <a:ext cx="466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情绪体验类手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像素风</a:t>
            </a:r>
          </a:p>
          <a:p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2568" y="2027700"/>
            <a:ext cx="182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游戏类型</a:t>
            </a:r>
            <a:endParaRPr lang="zh-CN" altLang="en-US" sz="2800" b="1" spc="100" dirty="0">
              <a:solidFill>
                <a:srgbClr val="719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116097" y="2090308"/>
            <a:ext cx="736600" cy="3905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92296" y="2038815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03397" y="3961528"/>
            <a:ext cx="4800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玩家将扮演女儿的角色，用一生等待父亲归来。从孤独成长，到甜蜜恋爱、新建家庭、风烛残年。直到生命尽头，她都没有放弃父亲归来的希望。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12568" y="3502271"/>
            <a:ext cx="182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剧情简介</a:t>
            </a:r>
            <a:endParaRPr lang="zh-CN" altLang="en-US" sz="2800" b="1" spc="100" dirty="0">
              <a:solidFill>
                <a:srgbClr val="719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116097" y="3558740"/>
            <a:ext cx="736600" cy="421325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92296" y="3504194"/>
            <a:ext cx="660401" cy="52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03397" y="5840540"/>
            <a:ext cx="466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给玩家更高的行动</a:t>
            </a:r>
            <a:r>
              <a:rPr lang="zh-CN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自主权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12568" y="5376892"/>
            <a:ext cx="177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100" dirty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尝试突破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103397" y="5396483"/>
            <a:ext cx="736600" cy="418186"/>
          </a:xfrm>
          <a:prstGeom prst="roundRect">
            <a:avLst/>
          </a:prstGeom>
          <a:solidFill>
            <a:srgbClr val="719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79596" y="5389239"/>
            <a:ext cx="66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8" y="1692196"/>
            <a:ext cx="3345325" cy="1969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文本框 24"/>
          <p:cNvSpPr txBox="1"/>
          <p:nvPr/>
        </p:nvSpPr>
        <p:spPr>
          <a:xfrm>
            <a:off x="1494780" y="3738322"/>
            <a:ext cx="256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画风参考：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Under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Tree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72801" y="6246700"/>
            <a:ext cx="2735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情感表达参考：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Long Journey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4"/>
          <a:srcRect r="8277"/>
          <a:stretch/>
        </p:blipFill>
        <p:spPr>
          <a:xfrm>
            <a:off x="939661" y="4138885"/>
            <a:ext cx="3392310" cy="2015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3" t="-813" r="6941" b="813"/>
          <a:stretch/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 r="16490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4" r="21544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9" r="20349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9223"/>
          <a:stretch>
            <a:fillRect/>
          </a:stretch>
        </p:blipFill>
        <p:spPr/>
      </p:pic>
      <p:sp>
        <p:nvSpPr>
          <p:cNvPr id="7" name="文本框 6"/>
          <p:cNvSpPr txBox="1"/>
          <p:nvPr/>
        </p:nvSpPr>
        <p:spPr>
          <a:xfrm>
            <a:off x="965838" y="263862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02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12791" y="559799"/>
            <a:ext cx="2849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讲故事</a:t>
            </a:r>
            <a:endParaRPr lang="zh-CN" altLang="en-US" sz="3500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98463" y="5960745"/>
            <a:ext cx="12725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第一幕</a:t>
            </a:r>
            <a:endParaRPr lang="en-US" altLang="zh-CN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500" dirty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幼时分别</a:t>
            </a:r>
          </a:p>
        </p:txBody>
      </p:sp>
      <p:sp>
        <p:nvSpPr>
          <p:cNvPr id="16" name="矩形 15"/>
          <p:cNvSpPr/>
          <p:nvPr/>
        </p:nvSpPr>
        <p:spPr>
          <a:xfrm>
            <a:off x="3491093" y="5977890"/>
            <a:ext cx="12725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zh-CN" altLang="en-US" dirty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endParaRPr lang="en-US" altLang="zh-CN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500" dirty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青少年</a:t>
            </a:r>
          </a:p>
        </p:txBody>
      </p:sp>
      <p:sp>
        <p:nvSpPr>
          <p:cNvPr id="17" name="矩形 16"/>
          <p:cNvSpPr/>
          <p:nvPr/>
        </p:nvSpPr>
        <p:spPr>
          <a:xfrm>
            <a:off x="5459730" y="5966460"/>
            <a:ext cx="12725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第三幕</a:t>
            </a:r>
            <a:endParaRPr lang="en-US" altLang="zh-CN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500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成年</a:t>
            </a:r>
            <a:endParaRPr lang="zh-CN" altLang="en-US" sz="1500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76353" y="5966460"/>
            <a:ext cx="12725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第四幕</a:t>
            </a:r>
            <a:endParaRPr lang="en-US" altLang="zh-CN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500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成家</a:t>
            </a:r>
            <a:endParaRPr lang="zh-CN" altLang="en-US" sz="1500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504406" y="5960745"/>
            <a:ext cx="12725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第五幕</a:t>
            </a:r>
            <a:endParaRPr lang="en-US" altLang="zh-CN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500" dirty="0" smtClean="0">
                <a:solidFill>
                  <a:srgbClr val="71975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老去</a:t>
            </a:r>
            <a:endParaRPr lang="zh-CN" altLang="en-US" sz="1500" dirty="0">
              <a:solidFill>
                <a:srgbClr val="71975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45786" y="2630147"/>
            <a:ext cx="725600" cy="507831"/>
          </a:xfrm>
          <a:prstGeom prst="rect">
            <a:avLst/>
          </a:prstGeom>
          <a:ln w="44450">
            <a:solidFill>
              <a:srgbClr val="719757"/>
            </a:solidFill>
            <a:prstDash val="dash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亲情</a:t>
            </a:r>
            <a:endParaRPr lang="en-US" altLang="zh-CN" sz="2000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56855" y="2369491"/>
            <a:ext cx="3265880" cy="1015663"/>
          </a:xfrm>
          <a:prstGeom prst="rect">
            <a:avLst/>
          </a:prstGeom>
          <a:ln w="44450">
            <a:solidFill>
              <a:srgbClr val="719757"/>
            </a:solidFill>
            <a:prstDash val="dash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父亲在女儿幼时离开，女儿等候父亲归来</a:t>
            </a:r>
            <a:endParaRPr lang="en-US" altLang="zh-CN" sz="2000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23760" y="2401340"/>
            <a:ext cx="3239325" cy="1015663"/>
          </a:xfrm>
          <a:prstGeom prst="rect">
            <a:avLst/>
          </a:prstGeom>
          <a:ln w="44450">
            <a:solidFill>
              <a:srgbClr val="719757"/>
            </a:solidFill>
            <a:prstDash val="dash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女儿自幼年</a:t>
            </a:r>
            <a:r>
              <a:rPr lang="en-US" altLang="zh-CN" sz="2000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成家</a:t>
            </a:r>
            <a:r>
              <a:rPr lang="en-US" altLang="zh-CN" sz="2000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迟暮，等了一辈子</a:t>
            </a:r>
            <a:endParaRPr lang="en-US" altLang="zh-CN" sz="2000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endCxn id="21" idx="1"/>
          </p:cNvCxnSpPr>
          <p:nvPr/>
        </p:nvCxnSpPr>
        <p:spPr>
          <a:xfrm>
            <a:off x="1673405" y="2873829"/>
            <a:ext cx="1583450" cy="3494"/>
          </a:xfrm>
          <a:prstGeom prst="straightConnector1">
            <a:avLst/>
          </a:prstGeom>
          <a:ln w="3492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529522" y="2873829"/>
            <a:ext cx="1438821" cy="0"/>
          </a:xfrm>
          <a:prstGeom prst="straightConnector1">
            <a:avLst/>
          </a:prstGeom>
          <a:ln w="34925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799373" y="2491647"/>
            <a:ext cx="137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情感具象化</a:t>
            </a:r>
            <a:endParaRPr lang="en-US" altLang="zh-CN" dirty="0">
              <a:solidFill>
                <a:srgbClr val="FFC6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FFC6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23293" y="2506160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情感深化</a:t>
            </a:r>
            <a:endParaRPr lang="zh-CN" altLang="en-US" dirty="0">
              <a:solidFill>
                <a:srgbClr val="FFC6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29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5838" y="263862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03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2791" y="559799"/>
            <a:ext cx="2849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情感设计</a:t>
            </a:r>
            <a:endParaRPr lang="zh-CN" altLang="en-US" sz="3500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8" y="1504851"/>
            <a:ext cx="2980394" cy="167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92" y="1504851"/>
            <a:ext cx="2971800" cy="1671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62" y="1510739"/>
            <a:ext cx="2961333" cy="166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/>
          <p:cNvSpPr txBox="1"/>
          <p:nvPr/>
        </p:nvSpPr>
        <p:spPr>
          <a:xfrm>
            <a:off x="1040602" y="3189199"/>
            <a:ext cx="87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家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31005" y="3189198"/>
            <a:ext cx="178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林荫道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27409" y="3176489"/>
            <a:ext cx="69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253710" y="3169705"/>
            <a:ext cx="104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海边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" y="1502110"/>
            <a:ext cx="2947680" cy="1658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文本框 35"/>
          <p:cNvSpPr txBox="1"/>
          <p:nvPr/>
        </p:nvSpPr>
        <p:spPr>
          <a:xfrm>
            <a:off x="97348" y="3493943"/>
            <a:ext cx="27617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抵御风寒却孤独的港湾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15667" y="3511527"/>
            <a:ext cx="2705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感悟时间变化与树木枯荣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0004" y="3563515"/>
            <a:ext cx="2705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给玩家抛出一个小挑战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25214" y="3574414"/>
            <a:ext cx="2705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给玩家希望、期待和未知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90789" y="5906239"/>
            <a:ext cx="27007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“十年如一日的坚持很难”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47557" y="6072976"/>
            <a:ext cx="2720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“爸爸有回来的可能吗”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833352" y="6142225"/>
            <a:ext cx="305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“永不放弃父亲归来的希望”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74" y="4612470"/>
            <a:ext cx="2973375" cy="1242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57" y="4408181"/>
            <a:ext cx="2607906" cy="1664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456" y="4366786"/>
            <a:ext cx="2364007" cy="172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8" y="4689992"/>
            <a:ext cx="2619216" cy="1102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9" name="文本框 48"/>
          <p:cNvSpPr txBox="1"/>
          <p:nvPr/>
        </p:nvSpPr>
        <p:spPr>
          <a:xfrm>
            <a:off x="1142236" y="5936089"/>
            <a:ext cx="100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“回家”</a:t>
            </a:r>
          </a:p>
        </p:txBody>
      </p:sp>
    </p:spTree>
    <p:extLst>
      <p:ext uri="{BB962C8B-B14F-4D97-AF65-F5344CB8AC3E}">
        <p14:creationId xmlns:p14="http://schemas.microsoft.com/office/powerpoint/2010/main" val="4106105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5155491" y="2176393"/>
            <a:ext cx="188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02 TITLE</a:t>
            </a:r>
            <a:endParaRPr lang="zh-CN" altLang="en-US" sz="28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4236" y="4170443"/>
            <a:ext cx="188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150" dirty="0">
                <a:solidFill>
                  <a:prstClr val="white">
                    <a:lumMod val="95000"/>
                  </a:prst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Black" panose="020B0A02040204020203" pitchFamily="34" charset="0"/>
              </a:rPr>
              <a:t>01 TITLE</a:t>
            </a:r>
            <a:endParaRPr lang="zh-CN" altLang="en-US" sz="2800" b="1" spc="150" dirty="0">
              <a:solidFill>
                <a:prstClr val="white">
                  <a:lumMod val="95000"/>
                </a:prst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Segoe UI Black" panose="020B0A02040204020203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842955" y="5115730"/>
            <a:ext cx="850609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等到海水干涸，老太太终于找到了父亲离开时乘的船</a:t>
            </a: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她能否见到父亲呢？</a:t>
            </a:r>
          </a:p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5838" y="263862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04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12791" y="559799"/>
            <a:ext cx="2849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开放结局</a:t>
            </a:r>
            <a:endParaRPr lang="zh-CN" altLang="en-US" sz="3500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" r="2394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r="2021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r="2353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文本框 23"/>
          <p:cNvSpPr txBox="1"/>
          <p:nvPr/>
        </p:nvSpPr>
        <p:spPr>
          <a:xfrm>
            <a:off x="3250713" y="4170443"/>
            <a:ext cx="574137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结局鼓励玩家的想象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9" r="20199"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4601035" y="2142042"/>
            <a:ext cx="32802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</a:p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52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67495" y="2198519"/>
            <a:ext cx="1065849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</a:t>
            </a:r>
            <a:endParaRPr lang="en-US" altLang="zh-CN" sz="2500" b="1" dirty="0" smtClean="0">
              <a:solidFill>
                <a:srgbClr val="719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44344" y="2213033"/>
            <a:ext cx="932393" cy="6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500" b="1" dirty="0" smtClean="0">
              <a:solidFill>
                <a:srgbClr val="719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91049" y="2307691"/>
            <a:ext cx="8568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b="1" dirty="0" smtClean="0">
                <a:solidFill>
                  <a:srgbClr val="719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美术</a:t>
            </a:r>
          </a:p>
        </p:txBody>
      </p:sp>
      <p:sp>
        <p:nvSpPr>
          <p:cNvPr id="7" name="矩形 6"/>
          <p:cNvSpPr/>
          <p:nvPr/>
        </p:nvSpPr>
        <p:spPr>
          <a:xfrm>
            <a:off x="194595" y="3249909"/>
            <a:ext cx="4541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夏一菲（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设计、音效、测试；进度管理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肖滨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：玩法设计；参数配置；测试；需求把控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冯振：玩法设计、音效；测试；方向把控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10699" y="3247966"/>
            <a:ext cx="36335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李尚文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：系统搭建，功能实现，优化调整</a:t>
            </a:r>
            <a:endParaRPr lang="en-US" alt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李鑫：测试，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调整，功能实现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97936" y="3243355"/>
            <a:ext cx="2809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毛克：场景、动画、角色等所有美术素材产出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5838" y="263862"/>
            <a:ext cx="128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719757"/>
                </a:solidFill>
                <a:latin typeface="Bauhaus 93" panose="04030905020B02020C02" pitchFamily="82" charset="0"/>
              </a:rPr>
              <a:t>01</a:t>
            </a:r>
            <a:endParaRPr lang="zh-CN" altLang="en-US" sz="6600" dirty="0">
              <a:solidFill>
                <a:srgbClr val="719757"/>
              </a:solidFill>
              <a:latin typeface="Bauhaus 93" panose="04030905020B02020C02" pitchFamily="8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2791" y="559799"/>
            <a:ext cx="2849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dirty="0" smtClean="0">
                <a:solidFill>
                  <a:srgbClr val="719757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小组分工</a:t>
            </a:r>
            <a:endParaRPr lang="zh-CN" altLang="en-US" sz="3500" dirty="0">
              <a:solidFill>
                <a:srgbClr val="719757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1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暖森</Template>
  <TotalTime>220</TotalTime>
  <Words>376</Words>
  <Application>Microsoft Office PowerPoint</Application>
  <PresentationFormat>宽屏</PresentationFormat>
  <Paragraphs>93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 Unicode MS</vt:lpstr>
      <vt:lpstr>MS UI Gothic</vt:lpstr>
      <vt:lpstr>方正清刻本悦宋简体</vt:lpstr>
      <vt:lpstr>Microsoft YaHei UI</vt:lpstr>
      <vt:lpstr>微软雅黑</vt:lpstr>
      <vt:lpstr>Calibri</vt:lpstr>
      <vt:lpstr>Segoe UI Black</vt:lpstr>
      <vt:lpstr>宋体</vt:lpstr>
      <vt:lpstr>Bauhaus 93</vt:lpstr>
      <vt:lpstr>Microsoft JhengHei UI</vt:lpstr>
      <vt:lpstr>Microsoft JhengHei</vt:lpstr>
      <vt:lpstr>Calibri Light</vt:lpstr>
      <vt:lpstr>黑体</vt:lpstr>
      <vt:lpstr>Microsoft YaHei UI Light</vt:lpstr>
      <vt:lpstr>Arial</vt:lpstr>
      <vt:lpstr>Microsoft JhengHei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www.pptbz.com</dc:title>
  <dc:creator>ppt宝藏</dc:creator>
  <cp:lastModifiedBy>doriaxia(夏一菲)</cp:lastModifiedBy>
  <cp:revision>35</cp:revision>
  <dcterms:created xsi:type="dcterms:W3CDTF">2015-10-30T15:23:00Z</dcterms:created>
  <dcterms:modified xsi:type="dcterms:W3CDTF">2017-10-09T16:07:03Z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